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harts/chart7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slides/slide89.xml" ContentType="application/vnd.openxmlformats-officedocument.presentationml.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slides/slide79.xml" ContentType="application/vnd.openxmlformats-officedocument.presentationml.slide+xml"/>
  <Override PartName="/ppt/charts/chart5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8" r:id="rId3"/>
    <p:sldId id="257" r:id="rId4"/>
    <p:sldId id="259" r:id="rId5"/>
    <p:sldId id="260" r:id="rId6"/>
    <p:sldId id="261" r:id="rId7"/>
    <p:sldId id="333" r:id="rId8"/>
    <p:sldId id="335" r:id="rId9"/>
    <p:sldId id="334" r:id="rId10"/>
    <p:sldId id="336" r:id="rId11"/>
    <p:sldId id="308" r:id="rId12"/>
    <p:sldId id="326" r:id="rId13"/>
    <p:sldId id="327" r:id="rId14"/>
    <p:sldId id="309" r:id="rId15"/>
    <p:sldId id="310" r:id="rId16"/>
    <p:sldId id="330" r:id="rId17"/>
    <p:sldId id="331" r:id="rId18"/>
    <p:sldId id="332" r:id="rId19"/>
    <p:sldId id="262" r:id="rId20"/>
    <p:sldId id="319" r:id="rId21"/>
    <p:sldId id="320" r:id="rId22"/>
    <p:sldId id="263" r:id="rId23"/>
    <p:sldId id="314" r:id="rId24"/>
    <p:sldId id="264" r:id="rId25"/>
    <p:sldId id="313" r:id="rId26"/>
    <p:sldId id="312" r:id="rId27"/>
    <p:sldId id="324" r:id="rId28"/>
    <p:sldId id="265" r:id="rId29"/>
    <p:sldId id="322" r:id="rId30"/>
    <p:sldId id="323" r:id="rId31"/>
    <p:sldId id="266" r:id="rId32"/>
    <p:sldId id="325" r:id="rId33"/>
    <p:sldId id="337" r:id="rId34"/>
    <p:sldId id="338" r:id="rId35"/>
    <p:sldId id="311" r:id="rId36"/>
    <p:sldId id="315" r:id="rId37"/>
    <p:sldId id="316" r:id="rId38"/>
    <p:sldId id="317" r:id="rId39"/>
    <p:sldId id="318" r:id="rId40"/>
    <p:sldId id="321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353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298" r:id="rId88"/>
    <p:sldId id="299" r:id="rId89"/>
    <p:sldId id="300" r:id="rId90"/>
    <p:sldId id="301" r:id="rId91"/>
    <p:sldId id="302" r:id="rId92"/>
    <p:sldId id="303" r:id="rId93"/>
    <p:sldId id="304" r:id="rId94"/>
    <p:sldId id="305" r:id="rId95"/>
    <p:sldId id="306" r:id="rId96"/>
    <p:sldId id="307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7.1726450860309349E-2"/>
          <c:y val="4.4057617797775513E-2"/>
          <c:w val="0.76649216145279142"/>
          <c:h val="0.85653105861767365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Pests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15 DAT</c:v>
                </c:pt>
                <c:pt idx="1">
                  <c:v>30 DAT</c:v>
                </c:pt>
                <c:pt idx="2">
                  <c:v>45 DAT</c:v>
                </c:pt>
                <c:pt idx="3">
                  <c:v>60 DAT</c:v>
                </c:pt>
                <c:pt idx="4">
                  <c:v>75 DAT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78</c:v>
                </c:pt>
                <c:pt idx="2">
                  <c:v>115</c:v>
                </c:pt>
                <c:pt idx="3">
                  <c:v>110</c:v>
                </c:pt>
                <c:pt idx="4">
                  <c:v>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Predators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15 DAT</c:v>
                </c:pt>
                <c:pt idx="1">
                  <c:v>30 DAT</c:v>
                </c:pt>
                <c:pt idx="2">
                  <c:v>45 DAT</c:v>
                </c:pt>
                <c:pt idx="3">
                  <c:v>60 DAT</c:v>
                </c:pt>
                <c:pt idx="4">
                  <c:v>75 DAT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</c:v>
                </c:pt>
                <c:pt idx="1">
                  <c:v>50</c:v>
                </c:pt>
                <c:pt idx="2">
                  <c:v>38</c:v>
                </c:pt>
                <c:pt idx="3">
                  <c:v>20</c:v>
                </c:pt>
                <c:pt idx="4">
                  <c:v>15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Parasitoids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15 DAT</c:v>
                </c:pt>
                <c:pt idx="1">
                  <c:v>30 DAT</c:v>
                </c:pt>
                <c:pt idx="2">
                  <c:v>45 DAT</c:v>
                </c:pt>
                <c:pt idx="3">
                  <c:v>60 DAT</c:v>
                </c:pt>
                <c:pt idx="4">
                  <c:v>75 DAT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10</c:v>
                </c:pt>
                <c:pt idx="2">
                  <c:v>18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Neutrals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15 DAT</c:v>
                </c:pt>
                <c:pt idx="1">
                  <c:v>30 DAT</c:v>
                </c:pt>
                <c:pt idx="2">
                  <c:v>45 DAT</c:v>
                </c:pt>
                <c:pt idx="3">
                  <c:v>60 DAT</c:v>
                </c:pt>
                <c:pt idx="4">
                  <c:v>75 DAT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38</c:v>
                </c:pt>
                <c:pt idx="1">
                  <c:v>30</c:v>
                </c:pt>
                <c:pt idx="2">
                  <c:v>20</c:v>
                </c:pt>
                <c:pt idx="3">
                  <c:v>10</c:v>
                </c:pt>
                <c:pt idx="4">
                  <c:v>2</c:v>
                </c:pt>
              </c:numCache>
            </c:numRef>
          </c:val>
        </c:ser>
        <c:axId val="157887872"/>
        <c:axId val="157906048"/>
      </c:barChart>
      <c:catAx>
        <c:axId val="157887872"/>
        <c:scaling>
          <c:orientation val="minMax"/>
        </c:scaling>
        <c:axPos val="b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157906048"/>
        <c:crosses val="autoZero"/>
        <c:auto val="1"/>
        <c:lblAlgn val="ctr"/>
        <c:lblOffset val="100"/>
      </c:catAx>
      <c:valAx>
        <c:axId val="157906048"/>
        <c:scaling>
          <c:orientation val="minMax"/>
        </c:scaling>
        <c:axPos val="l"/>
        <c:majorGridlines>
          <c:spPr>
            <a:ln>
              <a:solidFill>
                <a:schemeClr val="accent1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157887872"/>
        <c:crosses val="autoZero"/>
        <c:crossBetween val="between"/>
      </c:valAx>
      <c:spPr>
        <a:effectLst>
          <a:outerShdw blurRad="50800" dist="38100" dir="5400000" algn="t" rotWithShape="0">
            <a:prstClr val="black">
              <a:alpha val="40000"/>
            </a:prstClr>
          </a:outerShdw>
        </a:effectLst>
      </c:spPr>
    </c:plotArea>
    <c:legend>
      <c:legendPos val="r"/>
      <c:layout>
        <c:manualLayout>
          <c:xMode val="edge"/>
          <c:yMode val="edge"/>
          <c:x val="0.83651202383485757"/>
          <c:y val="0.24956054972295141"/>
          <c:w val="0.16287331893247872"/>
          <c:h val="0.52995060513269177"/>
        </c:manualLayout>
      </c:layout>
      <c:txPr>
        <a:bodyPr/>
        <a:lstStyle/>
        <a:p>
          <a:pPr>
            <a:defRPr lang="en-US"/>
          </a:pPr>
          <a:endParaRPr lang="en-US"/>
        </a:p>
      </c:txPr>
    </c:legend>
    <c:plotVisOnly val="1"/>
  </c:chart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US"/>
            </a:pPr>
            <a:r>
              <a:rPr lang="en-US" sz="1600" dirty="0" err="1"/>
              <a:t>Monocrotophos</a:t>
            </a:r>
            <a:r>
              <a:rPr lang="en-US" sz="1600" dirty="0"/>
              <a:t> 0.05%</a:t>
            </a:r>
          </a:p>
        </c:rich>
      </c:tx>
      <c:layout/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4.1132310384278885E-2"/>
          <c:y val="0.26787855844942482"/>
          <c:w val="0.84935931085537464"/>
          <c:h val="0.6115187764990929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Monocrotophos 0.05%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23</c:v>
                </c:pt>
                <c:pt idx="2">
                  <c:v>8</c:v>
                </c:pt>
                <c:pt idx="3">
                  <c:v>12</c:v>
                </c:pt>
              </c:numCache>
            </c:numRef>
          </c:val>
        </c:ser>
      </c:pie3DChart>
    </c:plotArea>
    <c:plotVisOnly val="1"/>
  </c:chart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  <c:txPr>
        <a:bodyPr/>
        <a:lstStyle/>
        <a:p>
          <a:pPr>
            <a:defRPr lang="en-US"/>
          </a:pPr>
          <a:endParaRPr lang="en-US"/>
        </a:p>
      </c:txPr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6.6441441441441484E-2"/>
          <c:y val="0.24453307519252432"/>
          <c:w val="0.92567567567567766"/>
          <c:h val="0.7003039283551096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Carbaryl 0.2%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</c:v>
                </c:pt>
                <c:pt idx="1">
                  <c:v>22</c:v>
                </c:pt>
                <c:pt idx="2">
                  <c:v>9</c:v>
                </c:pt>
                <c:pt idx="3">
                  <c:v>11</c:v>
                </c:pt>
              </c:numCache>
            </c:numRef>
          </c:val>
        </c:ser>
      </c:pie3DChart>
    </c:plotArea>
    <c:plotVisOnly val="1"/>
  </c:chart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  <c:txPr>
        <a:bodyPr/>
        <a:lstStyle/>
        <a:p>
          <a:pPr>
            <a:defRPr lang="en-US"/>
          </a:pPr>
          <a:endParaRPr lang="en-US"/>
        </a:p>
      </c:txPr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0"/>
          <c:y val="0.22433309472679577"/>
          <c:w val="0.98928571428571432"/>
          <c:h val="0.76073490813648414"/>
        </c:manualLayout>
      </c:layout>
      <c:pie3DChart>
        <c:varyColors val="1"/>
        <c:ser>
          <c:idx val="0"/>
          <c:order val="0"/>
          <c:tx>
            <c:strRef>
              <c:f>'Sheet1'!$B$1</c:f>
              <c:strCache>
                <c:ptCount val="1"/>
                <c:pt idx="0">
                  <c:v>Control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  <c:showLeaderLines val="1"/>
          </c:dLbls>
          <c:cat>
            <c:strRef>
              <c:f>'Sheet1'!$A$2:$A$5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'Sheet1'!$B$2:$B$5</c:f>
              <c:numCache>
                <c:formatCode>General</c:formatCode>
                <c:ptCount val="4"/>
                <c:pt idx="0">
                  <c:v>59</c:v>
                </c:pt>
                <c:pt idx="1">
                  <c:v>22</c:v>
                </c:pt>
                <c:pt idx="2">
                  <c:v>8</c:v>
                </c:pt>
                <c:pt idx="3">
                  <c:v>11</c:v>
                </c:pt>
              </c:numCache>
            </c:numRef>
          </c:val>
        </c:ser>
      </c:pie3DChart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view3D>
      <c:perspective val="30"/>
    </c:view3D>
    <c:plotArea>
      <c:layout>
        <c:manualLayout>
          <c:layoutTarget val="inner"/>
          <c:xMode val="edge"/>
          <c:yMode val="edge"/>
          <c:x val="8.8242745698454528E-2"/>
          <c:y val="7.5704599425071933E-2"/>
          <c:w val="0.73003390201224849"/>
          <c:h val="0.8248840769903788"/>
        </c:manualLayout>
      </c:layout>
      <c:bar3D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Pests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55.309999999999995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Predators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1">
                  <c:v>20.99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Parasitoids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8.65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Neutrals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3">
                  <c:v>15.05</c:v>
                </c:pt>
              </c:numCache>
            </c:numRef>
          </c:val>
        </c:ser>
        <c:shape val="cylinder"/>
        <c:axId val="111568384"/>
        <c:axId val="111569920"/>
        <c:axId val="0"/>
      </c:bar3DChart>
      <c:catAx>
        <c:axId val="111568384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111569920"/>
        <c:crosses val="autoZero"/>
        <c:auto val="1"/>
        <c:lblAlgn val="ctr"/>
        <c:lblOffset val="100"/>
      </c:catAx>
      <c:valAx>
        <c:axId val="111569920"/>
        <c:scaling>
          <c:orientation val="minMax"/>
        </c:scaling>
        <c:axPos val="l"/>
        <c:majorGridlines>
          <c:spPr>
            <a:ln w="0"/>
          </c:spPr>
        </c:majorGridlines>
        <c:title>
          <c:tx>
            <c:rich>
              <a:bodyPr/>
              <a:lstStyle/>
              <a:p>
                <a:pPr>
                  <a:defRPr lang="en-US"/>
                </a:pPr>
                <a:r>
                  <a:rPr lang="en-US"/>
                  <a:t>Population,</a:t>
                </a:r>
                <a:r>
                  <a:rPr lang="en-US" baseline="0"/>
                  <a:t> %</a:t>
                </a:r>
                <a:endParaRPr lang="en-US"/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1115683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258925045873744"/>
          <c:y val="0.18139942734430933"/>
          <c:w val="0.15856119201913932"/>
          <c:h val="0.66750417561441233"/>
        </c:manualLayout>
      </c:layout>
      <c:txPr>
        <a:bodyPr/>
        <a:lstStyle/>
        <a:p>
          <a:pPr>
            <a:defRPr lang="en-US"/>
          </a:pPr>
          <a:endParaRPr lang="en-US"/>
        </a:p>
      </c:txPr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US" sz="1400"/>
            </a:pPr>
            <a:r>
              <a:rPr lang="en-US" sz="1400"/>
              <a:t>Total pests</a:t>
            </a:r>
          </a:p>
        </c:rich>
      </c:tx>
      <c:layout/>
    </c:title>
    <c:plotArea>
      <c:layout>
        <c:manualLayout>
          <c:layoutTarget val="inner"/>
          <c:xMode val="edge"/>
          <c:yMode val="edge"/>
          <c:x val="6.4164877117633162E-2"/>
          <c:y val="8.7202822473277791E-2"/>
          <c:w val="0.65397327606776534"/>
          <c:h val="0.76784567689908634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Acephate 0.05%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30 DAT</c:v>
                </c:pt>
                <c:pt idx="2">
                  <c:v>50 DAT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</c:v>
                </c:pt>
                <c:pt idx="2">
                  <c:v>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Imidacloprid 0.005%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30 DAT</c:v>
                </c:pt>
                <c:pt idx="2">
                  <c:v>50 DAT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</c:v>
                </c:pt>
                <c:pt idx="2">
                  <c:v>33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Chlorpyrifos 50 EC + Cypermethrin 5 EC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30 DAT</c:v>
                </c:pt>
                <c:pt idx="2">
                  <c:v>50 DAT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31</c:v>
                </c:pt>
                <c:pt idx="2">
                  <c:v>43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Azadirachtin 0.004%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30 DAT</c:v>
                </c:pt>
                <c:pt idx="2">
                  <c:v>50 DAT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21</c:v>
                </c:pt>
                <c:pt idx="2">
                  <c:v>26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Bacillus thuringiensis var. kurstaki 0.2%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30 DAT</c:v>
                </c:pt>
                <c:pt idx="2">
                  <c:v>50 DAT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14</c:v>
                </c:pt>
                <c:pt idx="2">
                  <c:v>17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Carbofuran 0.75 kg a.i/ha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30 DAT</c:v>
                </c:pt>
                <c:pt idx="2">
                  <c:v>50 DAT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</c:v>
                </c:pt>
                <c:pt idx="2">
                  <c:v>13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Monocrotophos 0.05%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30 DAT</c:v>
                </c:pt>
                <c:pt idx="2">
                  <c:v>50 DAT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35</c:v>
                </c:pt>
                <c:pt idx="2">
                  <c:v>45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Carbaryl 0.2%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30 DAT</c:v>
                </c:pt>
                <c:pt idx="2">
                  <c:v>50 DAT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44</c:v>
                </c:pt>
                <c:pt idx="2">
                  <c:v>47</c:v>
                </c:pt>
              </c:numCache>
            </c:numRef>
          </c:val>
        </c:ser>
        <c:axId val="112436352"/>
        <c:axId val="112438272"/>
      </c:barChart>
      <c:catAx>
        <c:axId val="11243635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lang="en-US"/>
                </a:pPr>
                <a:r>
                  <a:rPr lang="en-US" sz="1200"/>
                  <a:t>Insecticides</a:t>
                </a:r>
              </a:p>
            </c:rich>
          </c:tx>
          <c:layout>
            <c:manualLayout>
              <c:xMode val="edge"/>
              <c:yMode val="edge"/>
              <c:x val="0.37276192038495354"/>
              <c:y val="0.88630952380952377"/>
            </c:manualLayout>
          </c:layout>
        </c:title>
        <c:maj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112438272"/>
        <c:crosses val="autoZero"/>
        <c:auto val="1"/>
        <c:lblAlgn val="ctr"/>
        <c:lblOffset val="100"/>
      </c:catAx>
      <c:valAx>
        <c:axId val="11243827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 lang="en-US"/>
                </a:pPr>
                <a:r>
                  <a:rPr lang="en-US"/>
                  <a:t>Reduction in the population %</a:t>
                </a:r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112436352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lang="en-US"/>
          </a:pPr>
          <a:endParaRPr lang="en-US"/>
        </a:p>
      </c:txPr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  <c:txPr>
        <a:bodyPr/>
        <a:lstStyle/>
        <a:p>
          <a:pPr>
            <a:defRPr lang="en-US"/>
          </a:pPr>
          <a:endParaRPr lang="en-US"/>
        </a:p>
      </c:txPr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2.4509803921568641E-2"/>
          <c:y val="0.26718361291795112"/>
          <c:w val="0.87565964180948175"/>
          <c:h val="0.6484120734908136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Acephate 0.05%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Percent val="1"/>
          </c:dLbls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23</c:v>
                </c:pt>
                <c:pt idx="2">
                  <c:v>9</c:v>
                </c:pt>
                <c:pt idx="3">
                  <c:v>11</c:v>
                </c:pt>
              </c:numCache>
            </c:numRef>
          </c:val>
        </c:ser>
        <c:dLbls>
          <c:showPercent val="1"/>
        </c:dLbls>
      </c:pie3DChart>
    </c:plotArea>
    <c:plotVisOnly val="1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>
        <c:manualLayout>
          <c:xMode val="edge"/>
          <c:yMode val="edge"/>
          <c:x val="0.11744056992875891"/>
          <c:y val="0"/>
        </c:manualLayout>
      </c:layout>
      <c:txPr>
        <a:bodyPr/>
        <a:lstStyle/>
        <a:p>
          <a:pPr>
            <a:defRPr lang="en-US"/>
          </a:pPr>
          <a:endParaRPr lang="en-US"/>
        </a:p>
      </c:txPr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0.11764705882352942"/>
          <c:y val="0.25538799497888937"/>
          <c:w val="0.79104485101127164"/>
          <c:h val="0.6547883145041670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Imidacloprid 0.005%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23</c:v>
                </c:pt>
                <c:pt idx="2">
                  <c:v>9</c:v>
                </c:pt>
                <c:pt idx="3">
                  <c:v>11</c:v>
                </c:pt>
              </c:numCache>
            </c:numRef>
          </c:val>
        </c:ser>
      </c:pie3DChart>
    </c:plotArea>
    <c:plotVisOnly val="1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US"/>
            </a:pPr>
            <a:r>
              <a:rPr lang="en-US" sz="1400" dirty="0" err="1"/>
              <a:t>Chlorpyrifos</a:t>
            </a:r>
            <a:r>
              <a:rPr lang="en-US" sz="1400" dirty="0"/>
              <a:t> 50 EC + </a:t>
            </a:r>
            <a:r>
              <a:rPr lang="en-US" sz="1400" dirty="0" err="1"/>
              <a:t>Cypermethrin</a:t>
            </a:r>
            <a:r>
              <a:rPr lang="en-US" sz="1400" dirty="0"/>
              <a:t> 5EC 0.05%</a:t>
            </a:r>
          </a:p>
        </c:rich>
      </c:tx>
      <c:layout/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0"/>
          <c:y val="0.34340904502321828"/>
          <c:w val="0.97063502478856922"/>
          <c:h val="0.6148053368328972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Chlorpyrifos 50 EC + Cypermethrin 5EC 0.05%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23</c:v>
                </c:pt>
                <c:pt idx="2">
                  <c:v>9</c:v>
                </c:pt>
                <c:pt idx="3">
                  <c:v>12</c:v>
                </c:pt>
              </c:numCache>
            </c:numRef>
          </c:val>
        </c:ser>
      </c:pie3DChart>
    </c:plotArea>
    <c:plotVisOnly val="1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  <c:txPr>
        <a:bodyPr/>
        <a:lstStyle/>
        <a:p>
          <a:pPr>
            <a:defRPr lang="en-US"/>
          </a:pPr>
          <a:endParaRPr lang="en-US"/>
        </a:p>
      </c:txPr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4.6995971433803414E-2"/>
          <c:y val="0.28111548556430482"/>
          <c:w val="0.83655087231743164"/>
          <c:h val="0.6293804620576274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Azadiractin 0.004%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</c:v>
                </c:pt>
                <c:pt idx="1">
                  <c:v>22</c:v>
                </c:pt>
                <c:pt idx="2">
                  <c:v>8</c:v>
                </c:pt>
                <c:pt idx="3">
                  <c:v>12</c:v>
                </c:pt>
              </c:numCache>
            </c:numRef>
          </c:val>
        </c:ser>
      </c:pie3DChart>
    </c:plotArea>
    <c:plotVisOnly val="1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US" i="1"/>
            </a:pPr>
            <a:r>
              <a:rPr lang="en-US" sz="1600" dirty="0"/>
              <a:t>Bacillus </a:t>
            </a:r>
            <a:r>
              <a:rPr lang="en-US" sz="1600" dirty="0" err="1"/>
              <a:t>thuringiensis</a:t>
            </a:r>
            <a:r>
              <a:rPr lang="en-US" sz="1600" dirty="0"/>
              <a:t> </a:t>
            </a:r>
            <a:r>
              <a:rPr lang="en-US" sz="1600" dirty="0" err="1"/>
              <a:t>var.kurstaki</a:t>
            </a:r>
            <a:r>
              <a:rPr lang="en-US" sz="1600" dirty="0"/>
              <a:t> 0.2%</a:t>
            </a:r>
          </a:p>
        </c:rich>
      </c:tx>
      <c:layout/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5.8298209047398512E-2"/>
          <c:y val="0.34303250555219061"/>
          <c:w val="0.94170179095260154"/>
          <c:h val="0.6458915592281764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Bacillus thuringiensis var.kurstaki 0.2%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22</c:v>
                </c:pt>
                <c:pt idx="2">
                  <c:v>9</c:v>
                </c:pt>
                <c:pt idx="3">
                  <c:v>12</c:v>
                </c:pt>
              </c:numCache>
            </c:numRef>
          </c:val>
        </c:ser>
      </c:pie3DChart>
    </c:plotArea>
    <c:plotVisOnly val="1"/>
  </c:chart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US"/>
            </a:pPr>
            <a:r>
              <a:rPr lang="en-US" sz="1400" dirty="0" err="1"/>
              <a:t>Carbofuran</a:t>
            </a:r>
            <a:r>
              <a:rPr lang="en-US" sz="1400" dirty="0"/>
              <a:t> 0.75 Kg </a:t>
            </a:r>
            <a:r>
              <a:rPr lang="en-US" sz="1400" dirty="0" err="1"/>
              <a:t>a.i</a:t>
            </a:r>
            <a:r>
              <a:rPr lang="en-US" sz="1400" dirty="0"/>
              <a:t>/ha</a:t>
            </a:r>
          </a:p>
        </c:rich>
      </c:tx>
      <c:layout/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0"/>
          <c:y val="0.25960067491563582"/>
          <c:w val="1"/>
          <c:h val="0.6430241844769404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Carbofuran 0.75 Kg a.i/ha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Sheet1!$A$2:$A$5</c:f>
              <c:strCache>
                <c:ptCount val="4"/>
                <c:pt idx="0">
                  <c:v>Pests</c:v>
                </c:pt>
                <c:pt idx="1">
                  <c:v>Predators</c:v>
                </c:pt>
                <c:pt idx="2">
                  <c:v>Parasitoids</c:v>
                </c:pt>
                <c:pt idx="3">
                  <c:v>Neutrals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59</c:v>
                </c:pt>
                <c:pt idx="1">
                  <c:v>24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</c:ser>
      </c:pie3DChart>
    </c:plotArea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DA391-7290-4456-9C10-CF9F16566954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35D42-CAA1-4D14-8529-DB35D6B87C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C06F3-0B28-4DA4-90ED-E6D8644E74EF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BE0F4-5649-4A65-8366-A4F2419C67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83D28-A9D5-4CAB-A2F2-81968573057D}" type="datetimeFigureOut">
              <a:rPr lang="en-US" smtClean="0"/>
              <a:pPr/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B0CD-E09B-46D1-B006-45DBCB151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chart" Target="../charts/chart4.xml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7.xml"/><Relationship Id="rId11" Type="http://schemas.openxmlformats.org/officeDocument/2006/relationships/chart" Target="../charts/chart12.xml"/><Relationship Id="rId5" Type="http://schemas.openxmlformats.org/officeDocument/2006/relationships/chart" Target="../charts/chart6.xml"/><Relationship Id="rId10" Type="http://schemas.openxmlformats.org/officeDocument/2006/relationships/chart" Target="../charts/chart11.xml"/><Relationship Id="rId4" Type="http://schemas.openxmlformats.org/officeDocument/2006/relationships/chart" Target="../charts/chart5.xml"/><Relationship Id="rId9" Type="http://schemas.openxmlformats.org/officeDocument/2006/relationships/chart" Target="../charts/char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143000"/>
            <a:ext cx="8915400" cy="525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60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j-ea"/>
                <a:cs typeface="Times New Roman" pitchFamily="18" charset="0"/>
              </a:rPr>
              <a:t>IPM  IN  PADDY</a:t>
            </a: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j-ea"/>
                <a:cs typeface="Times New Roman" pitchFamily="18" charset="0"/>
              </a:rPr>
              <a:t/>
            </a:r>
            <a:b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j-ea"/>
                <a:cs typeface="Times New Roman" pitchFamily="18" charset="0"/>
              </a:rPr>
            </a:b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charset="0"/>
                <a:ea typeface="+mj-ea"/>
                <a:cs typeface="Times New Roman" pitchFamily="18" charset="0"/>
              </a:rPr>
              <a:t/>
            </a:r>
            <a:b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charset="0"/>
                <a:ea typeface="+mj-ea"/>
                <a:cs typeface="Times New Roman" pitchFamily="18" charset="0"/>
              </a:rPr>
            </a:b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charset="0"/>
                <a:ea typeface="+mj-ea"/>
                <a:cs typeface="Times New Roman" pitchFamily="18" charset="0"/>
              </a:rPr>
              <a:t/>
            </a:r>
            <a:b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charset="0"/>
                <a:ea typeface="+mj-ea"/>
                <a:cs typeface="Times New Roman" pitchFamily="18" charset="0"/>
              </a:rPr>
            </a:br>
            <a:endParaRPr kumimoji="0" lang="en-US" sz="8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200"/>
            <a:ext cx="7162799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 Roller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038350"/>
            <a:ext cx="50292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7543800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838200"/>
            <a:ext cx="7162799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Rice Bug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371600"/>
            <a:ext cx="5105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Rice Thrips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600200"/>
            <a:ext cx="4876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838200"/>
            <a:ext cx="7761252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914400"/>
            <a:ext cx="731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14400"/>
            <a:ext cx="7010399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Gallfly </a:t>
            </a:r>
          </a:p>
        </p:txBody>
      </p:sp>
      <p:pic>
        <p:nvPicPr>
          <p:cNvPr id="409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66800" y="1828800"/>
            <a:ext cx="6324600" cy="41148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76200" y="41910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533400" indent="-533400" algn="ctr">
              <a:lnSpc>
                <a:spcPct val="90000"/>
              </a:lnSpc>
            </a:pPr>
            <a:r>
              <a:rPr kumimoji="1" lang="en-US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IPM is the intelligent selection and use of pest control tactics that will ensure </a:t>
            </a:r>
            <a:r>
              <a:rPr kumimoji="1" lang="en-US" sz="48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favourable</a:t>
            </a:r>
            <a:r>
              <a:rPr kumimoji="1" lang="en-US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 economic, ecological and sociological consequences.</a:t>
            </a:r>
            <a:br>
              <a:rPr kumimoji="1" lang="en-US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</a:br>
            <a:r>
              <a:rPr kumimoji="1" lang="en-US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 </a:t>
            </a:r>
            <a:r>
              <a:rPr kumimoji="1" lang="en-US" sz="4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/>
            </a:r>
            <a:br>
              <a:rPr kumimoji="1" lang="en-US" sz="4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</a:br>
            <a:r>
              <a:rPr kumimoji="1" lang="en-US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/>
            </a:r>
            <a:br>
              <a:rPr kumimoji="1" lang="en-US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kumimoji="1" lang="en-US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/>
            </a:r>
            <a:br>
              <a:rPr kumimoji="1" lang="en-US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endParaRPr kumimoji="1" lang="en-US" sz="4000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0" y="914400"/>
            <a:ext cx="5029200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524000"/>
            <a:ext cx="5791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Case worm</a:t>
            </a:r>
          </a:p>
        </p:txBody>
      </p:sp>
      <p:pic>
        <p:nvPicPr>
          <p:cNvPr id="5123" name="Picture 4" descr="2 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5000" y="1765300"/>
            <a:ext cx="5638800" cy="3949700"/>
          </a:xfr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1" y="838200"/>
            <a:ext cx="7772400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Brown Plant Hopper</a:t>
            </a:r>
          </a:p>
        </p:txBody>
      </p:sp>
      <p:pic>
        <p:nvPicPr>
          <p:cNvPr id="6147" name="Picture 4" descr="7 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743200" y="1676400"/>
            <a:ext cx="2690813" cy="4059238"/>
          </a:xfr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57200"/>
            <a:ext cx="4953000" cy="562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066800"/>
            <a:ext cx="7391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23217" y="838200"/>
            <a:ext cx="5097565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Rice Hispa</a:t>
            </a:r>
          </a:p>
        </p:txBody>
      </p:sp>
      <p:pic>
        <p:nvPicPr>
          <p:cNvPr id="717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240088" y="1600200"/>
            <a:ext cx="2255837" cy="3505200"/>
          </a:xfr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295400"/>
            <a:ext cx="624839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8600" y="228600"/>
            <a:ext cx="8458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kumimoji="1" lang="en-US" sz="4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POP </a:t>
            </a:r>
            <a:r>
              <a:rPr lang="en-US" sz="4400" b="1" dirty="0"/>
              <a:t>recommendation </a:t>
            </a:r>
            <a:endParaRPr lang="en-US" sz="4400" dirty="0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3048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buFontTx/>
              <a:buChar char="•"/>
            </a:pPr>
            <a:r>
              <a:rPr 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 </a:t>
            </a:r>
            <a:r>
              <a:rPr lang="en-US" sz="3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Cultivate tolerant varieties.</a:t>
            </a:r>
          </a:p>
          <a:p>
            <a:pPr algn="ctr">
              <a:buFontTx/>
              <a:buChar char="•"/>
            </a:pPr>
            <a:r>
              <a:rPr lang="en-US" sz="3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 Monitor the field.</a:t>
            </a:r>
          </a:p>
          <a:p>
            <a:pPr algn="ctr">
              <a:buFontTx/>
              <a:buChar char="•"/>
            </a:pPr>
            <a:r>
              <a:rPr lang="en-US" sz="3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 Before taking decision on insecticide application, both pests and natural enemies should be considered.</a:t>
            </a:r>
          </a:p>
          <a:p>
            <a:pPr algn="ctr">
              <a:buFontTx/>
              <a:buChar char="•"/>
            </a:pPr>
            <a:r>
              <a:rPr lang="en-US" sz="3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 Avoid spraying during vegetative phase.</a:t>
            </a:r>
          </a:p>
          <a:p>
            <a:pPr algn="ctr">
              <a:buFontTx/>
              <a:buChar char="•"/>
            </a:pPr>
            <a:r>
              <a:rPr lang="en-US" sz="3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 Adopt spot application of insecticides.</a:t>
            </a:r>
          </a:p>
        </p:txBody>
      </p:sp>
    </p:spTree>
  </p:cSld>
  <p:clrMapOvr>
    <a:masterClrMapping/>
  </p:clrMapOvr>
  <p:transition advTm="4768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  <p:bldP spid="717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914400"/>
            <a:ext cx="7467599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Green leaf Hopper</a:t>
            </a:r>
          </a:p>
        </p:txBody>
      </p:sp>
      <p:pic>
        <p:nvPicPr>
          <p:cNvPr id="81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338513" y="2376488"/>
            <a:ext cx="2466975" cy="2971800"/>
          </a:xfr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57400" y="838200"/>
            <a:ext cx="4876800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Climbing Cut Worm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295400"/>
            <a:ext cx="6705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0600"/>
            <a:ext cx="8229600" cy="510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Bug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447800"/>
            <a:ext cx="6019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143000"/>
            <a:ext cx="7315199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3583" y="609600"/>
            <a:ext cx="6847417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54691" y="990600"/>
            <a:ext cx="6034617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14400"/>
            <a:ext cx="7086600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0"/>
          </a:xfrm>
        </p:spPr>
        <p:txBody>
          <a:bodyPr/>
          <a:lstStyle/>
          <a:p>
            <a:r>
              <a:rPr lang="en-US" sz="4800" dirty="0"/>
              <a:t>Research results showed that cultivation of tolerant varieties, conservation of existing NEs together with mechanical and cultural control operations are the “best mix” for rice pest management.</a:t>
            </a:r>
            <a:br>
              <a:rPr lang="en-US" sz="4800" dirty="0"/>
            </a:br>
            <a:endParaRPr lang="en-US" dirty="0"/>
          </a:p>
        </p:txBody>
      </p:sp>
    </p:spTree>
  </p:cSld>
  <p:clrMapOvr>
    <a:masterClrMapping/>
  </p:clrMapOvr>
  <p:transition>
    <p:checke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838200"/>
            <a:ext cx="7543800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Documents and Settings\Anoop\My Documents\Insect photos\picture 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001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Predators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Documents and Settings\Anoop\My Documents\Insect photos\picture 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33400"/>
            <a:ext cx="8153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Documents and Settings\Anoop\My Documents\Insect photos\picture 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7239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Documents and Settings\Anoop\My Documents\Insect photos\picture 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838200"/>
            <a:ext cx="7086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Documents and Settings\Anoop\My Documents\Insect photos\picture 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62000"/>
            <a:ext cx="7162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Documents and Settings\Anoop\My Documents\Insect photos\picture 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62000"/>
            <a:ext cx="6781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Documents and Settings\Anoop\My Documents\Insect photos\picture 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33400"/>
            <a:ext cx="8001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Documents and Settings\Anoop\My Documents\Insect photos\picture 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81000"/>
            <a:ext cx="7924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Documents and Settings\Anoop\My Documents\Insect photos\picture 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33400"/>
            <a:ext cx="8458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609599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4000" b="1" dirty="0" smtClean="0">
                <a:solidFill>
                  <a:schemeClr val="hlink"/>
                </a:solidFill>
              </a:rPr>
              <a:t>Key Pests of Rice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Documents and Settings\Anoop\My Documents\Insect photos\picture 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8077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Documents and Settings\Anoop\My Documents\Insect photos\picture 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458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Documents and Settings\Anoop\My Documents\Insect photos\picture 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7924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Documents and Settings\Anoop\My Documents\Insect photos\picture 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33400"/>
            <a:ext cx="8382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Documents and Settings\Anoop\My Documents\Insect photos\picture 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610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Documents and Settings\Anoop\My Documents\Insect photos\picture 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610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Documents and Settings\Anoop\My Documents\Insect photos\picture 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Documents and Settings\Anoop\My Documents\Insect photos\picture 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33400"/>
            <a:ext cx="8305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Documents and Settings\Anoop\My Documents\Insect photos\picture 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0"/>
            <a:ext cx="8382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Documents and Settings\Anoop\My Documents\Insect photos\picture 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05000"/>
            <a:ext cx="6629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Parasites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33400"/>
            <a:ext cx="7772400" cy="1470025"/>
          </a:xfrm>
        </p:spPr>
        <p:txBody>
          <a:bodyPr/>
          <a:lstStyle/>
          <a:p>
            <a:pPr eaLnBrk="1" hangingPunct="1"/>
            <a:r>
              <a:rPr lang="en-US" smtClean="0"/>
              <a:t>Stem Borer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438400"/>
            <a:ext cx="7010400" cy="1219200"/>
          </a:xfrm>
        </p:spPr>
        <p:txBody>
          <a:bodyPr/>
          <a:lstStyle/>
          <a:p>
            <a:pPr eaLnBrk="1" hangingPunct="1"/>
            <a:r>
              <a:rPr lang="en-US" smtClean="0"/>
              <a:t>Stem borer</a:t>
            </a:r>
          </a:p>
        </p:txBody>
      </p:sp>
      <p:pic>
        <p:nvPicPr>
          <p:cNvPr id="3076" name="Picture 4" descr="1a 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981200"/>
            <a:ext cx="6248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Documents and Settings\Anoop\My Documents\Insect photos\picture 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0772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Documents and Settings\Anoop\My Documents\Insect photos\picture 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8610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Documents and Settings\Anoop\My Documents\Insect photos\picture 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8382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Documents and Settings\Anoop\My Documents\Insect photos\picture 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382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Documents and Settings\Anoop\My Documents\Insect photos\picture 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382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Documents and Settings\Anoop\My Documents\Insect photos\picture 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C:\Documents and Settings\Anoop\My Documents\Insect photos\picture 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C:\Documents and Settings\Anoop\My Documents\Insect photos\picture 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"/>
            <a:ext cx="85344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ocuments and Settings\Anoop\My Documents\Insect photos\picture 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"/>
            <a:ext cx="8610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C:\Documents and Settings\Anoop\My Documents\Insect photos\picture 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305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62000"/>
            <a:ext cx="7391399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C:\Documents and Settings\Anoop\My Documents\Insect photos\picture 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001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Anoop\My Documents\Insect photos\Plate Final 1 - 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81000"/>
            <a:ext cx="6172200" cy="624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Diseases of Rice</a:t>
            </a:r>
            <a:endParaRPr lang="en-US" sz="6600" b="1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last+management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33400"/>
            <a:ext cx="3562350" cy="2838450"/>
          </a:xfrm>
          <a:prstGeom prst="rect">
            <a:avLst/>
          </a:prstGeom>
          <a:noFill/>
        </p:spPr>
      </p:pic>
      <p:pic>
        <p:nvPicPr>
          <p:cNvPr id="5" name="Content Placeholder 3" descr="blast1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04800"/>
            <a:ext cx="4343400" cy="3886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3400" y="3886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Rice Blast – Spindle shaped spots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47244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Nodal Blast – Brown to black lesions </a:t>
            </a:r>
            <a:endParaRPr lang="en-IN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http://www.lsuagcenter.com/mcms/webtools/image.aspx?Watermark=ZABlAGYAYQB1AGwAdAA=&amp;ResourcePath=/NR/rdonlyres/E14A065B-FD47-49F4-BABA-31EE0ECBD0CF/75908/blast12.JP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81000"/>
            <a:ext cx="431915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05000" y="5029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Panicle Blast – Infection on panicle</a:t>
            </a:r>
            <a:endParaRPr lang="en-IN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rkmp.co.in/sites/default/files/eis_states/Symptoms%20of%20%20Brown%20Leaf%20Spot%20disease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3810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http://agropedia.iitk.ac.in/sites/default/files/15_1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685800"/>
            <a:ext cx="3733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3400" y="4876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Brown Leaf Spot- Circular to oval spots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8768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Infection on panicle and grains</a:t>
            </a:r>
            <a:endParaRPr lang="en-IN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http://www.rkmp.co.in/sites/default/files/eis_states/Sheath%20Blight%20of%20Rice.jp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914400"/>
            <a:ext cx="4816444" cy="384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0" y="54864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Sheath Blight – Sheath infection above  water level</a:t>
            </a:r>
            <a:endParaRPr lang="en-IN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knowledgebank.irri.org/ipm/images/stories/fungdiseases/sb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143000"/>
            <a:ext cx="6781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057400" y="52578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Formation of </a:t>
            </a:r>
            <a:r>
              <a:rPr lang="en-US" dirty="0" err="1" smtClean="0"/>
              <a:t>sclerotia</a:t>
            </a:r>
            <a:r>
              <a:rPr lang="en-US" dirty="0" smtClean="0"/>
              <a:t> on sheaths during wet weather</a:t>
            </a:r>
            <a:endParaRPr lang="en-IN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knowledgebank.irri.org/smta/images/stories/Module2/newdiseasesimages/sheathrot/sheath%20ro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81000"/>
            <a:ext cx="328325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90800" y="52578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Sheath Rot- On flag leaf</a:t>
            </a:r>
            <a:endParaRPr lang="en-IN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rkmp.co.in/sites/default/files/sheath%20rot_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990600"/>
            <a:ext cx="4800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05000" y="4724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Sheath rot- Panicle choked/chaffy/partially filled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4255" y="838200"/>
            <a:ext cx="7195490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1.bp.blogspot.com/-ua4TbkhHfp0/TdtB5eTVW8I/AAAAAAAAASQ/SPCICcUqESg/s1600/7falsesmut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219200"/>
            <a:ext cx="5257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09800" y="5105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Smut – Grains converted in to smut balls</a:t>
            </a:r>
            <a:endParaRPr lang="en-IN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upload.wikimedia.org/wikipedia/commons/f/fa/Rice_false_smu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914400"/>
            <a:ext cx="4343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048000" y="5029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False Sm</a:t>
            </a:r>
            <a:r>
              <a:rPr lang="en-US" dirty="0" smtClean="0"/>
              <a:t>ut</a:t>
            </a:r>
            <a:endParaRPr lang="en-IN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rkmp.co.in/sites/default/files/eis_states/Management%20of%20Bacterial%20Leaf%20Blight%20dise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04800"/>
            <a:ext cx="3990975" cy="472760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43200" y="55626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Bacterial blight of Rice - </a:t>
            </a:r>
            <a:endParaRPr lang="en-IN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1.bp.blogspot.com/-p9anGASiNls/TdtCHU-CsDI/AAAAAAAAASU/P1j5jUYJoxY/s320/8BacterialLeafBlightRi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143000"/>
            <a:ext cx="4267200" cy="3886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plantdisfig03.jpg (480×320)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457200"/>
            <a:ext cx="3962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38600" y="4648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Ooze test</a:t>
            </a:r>
            <a:endParaRPr lang="en-IN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1.bp.blogspot.com/-RRZIby4b8do/TdtCfnjCtFI/AAAAAAAAASk/8VPM7cbdVNg/s320/10Tung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457200"/>
            <a:ext cx="4419600" cy="457875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7800" y="5715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Rice </a:t>
            </a:r>
            <a:r>
              <a:rPr lang="en-US" dirty="0" err="1" smtClean="0"/>
              <a:t>Tungro</a:t>
            </a:r>
            <a:r>
              <a:rPr lang="en-US" dirty="0" smtClean="0"/>
              <a:t> Virus Disease – Yellow/orange leaf discoloration</a:t>
            </a:r>
            <a:endParaRPr lang="en-IN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jjtvm\Desktop\ecokey64.pic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447800"/>
            <a:ext cx="3521009" cy="22098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286000" y="44196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Vector of </a:t>
            </a:r>
            <a:r>
              <a:rPr lang="en-US" dirty="0" err="1" smtClean="0"/>
              <a:t>Tungro</a:t>
            </a:r>
            <a:r>
              <a:rPr lang="en-US" dirty="0" smtClean="0"/>
              <a:t> virus disease – Green Leaf Hopper</a:t>
            </a:r>
            <a:endParaRPr lang="en-IN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			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rgbClr val="CC3300"/>
                </a:solidFill>
              </a:rPr>
              <a:t>Varieties showing multiple tolerance </a:t>
            </a:r>
            <a:r>
              <a:rPr lang="en-US" sz="4900" b="1" dirty="0" smtClean="0">
                <a:solidFill>
                  <a:schemeClr val="tx1"/>
                </a:solidFill>
              </a:rPr>
              <a:t/>
            </a:r>
            <a:br>
              <a:rPr lang="en-US" sz="4900" b="1" dirty="0" smtClean="0">
                <a:solidFill>
                  <a:schemeClr val="tx1"/>
                </a:solidFill>
              </a:rPr>
            </a:br>
            <a:endParaRPr lang="en-US" sz="49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48165" name="Group 37"/>
          <p:cNvGraphicFramePr>
            <a:graphicFrameLocks noGrp="1"/>
          </p:cNvGraphicFramePr>
          <p:nvPr>
            <p:ph type="tbl" idx="1"/>
          </p:nvPr>
        </p:nvGraphicFramePr>
        <p:xfrm>
          <a:off x="381000" y="1219200"/>
          <a:ext cx="8458200" cy="5209541"/>
        </p:xfrm>
        <a:graphic>
          <a:graphicData uri="http://schemas.openxmlformats.org/drawingml/2006/table">
            <a:tbl>
              <a:tblPr/>
              <a:tblGrid>
                <a:gridCol w="4343400"/>
                <a:gridCol w="4114800"/>
              </a:tblGrid>
              <a:tr h="4603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Varieties showing tolerance</a:t>
                      </a:r>
                      <a:endParaRPr kumimoji="0" 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Pests</a:t>
                      </a:r>
                      <a:endParaRPr kumimoji="0" 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9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Pavithra, Panchami,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Uma, Karishma, Revathy, Remanika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N. lugens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O. oryzae</a:t>
                      </a:r>
                      <a:endParaRPr kumimoji="0" 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Kanakom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N. lugins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S. incertulas</a:t>
                      </a:r>
                      <a:endParaRPr kumimoji="0" 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08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Aruna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N. lugens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S. incertulas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O. oryzae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C. medinalis</a:t>
                      </a:r>
                      <a:endParaRPr kumimoji="0" 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9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Nila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N. lugens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S. incertulas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O. oryzae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B. biformis</a:t>
                      </a:r>
                      <a:endParaRPr kumimoji="0" 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Jayanthi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N. lugens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C. medinalis</a:t>
                      </a:r>
                      <a:endParaRPr kumimoji="0" 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9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Bhagya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S. incertulas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C. medinalis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N. depunctalis</a:t>
                      </a:r>
                      <a:endParaRPr kumimoji="0" 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Lakshmi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S. incertulas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C. medinalis</a:t>
                      </a:r>
                      <a:endParaRPr kumimoji="0" 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Kairali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C. medinalis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O. oryzae</a:t>
                      </a:r>
                      <a:endParaRPr kumimoji="0" 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838200" y="304800"/>
            <a:ext cx="7239000" cy="643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dirty="0">
                <a:solidFill>
                  <a:srgbClr val="FF9933"/>
                </a:solidFill>
              </a:rPr>
              <a:t>Monitoring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To detect pest  infestation in the initial stage</a:t>
            </a:r>
          </a:p>
          <a:p>
            <a:pPr>
              <a:spcBef>
                <a:spcPct val="50000"/>
              </a:spcBef>
            </a:pPr>
            <a:endParaRPr lang="en-US" sz="2000" dirty="0"/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dirty="0">
                <a:solidFill>
                  <a:srgbClr val="0033CC"/>
                </a:solidFill>
              </a:rPr>
              <a:t>Mechanical measures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Pheromone traps – sex pheromone trap for stem borer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Collection and destruction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	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dirty="0">
                <a:solidFill>
                  <a:srgbClr val="009900"/>
                </a:solidFill>
              </a:rPr>
              <a:t>Cultural practices</a:t>
            </a:r>
            <a:r>
              <a:rPr lang="en-US" sz="2800" dirty="0"/>
              <a:t> 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Destruction of stubbles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Avoidance of staggered planting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Dewatering 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Flooding</a:t>
            </a:r>
          </a:p>
          <a:p>
            <a:pPr>
              <a:spcBef>
                <a:spcPct val="50000"/>
              </a:spcBef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838200" y="1660525"/>
            <a:ext cx="72390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50000"/>
              </a:spcBef>
              <a:buFontTx/>
              <a:buChar char="•"/>
            </a:pPr>
            <a:r>
              <a:rPr lang="en-US" dirty="0"/>
              <a:t> </a:t>
            </a:r>
            <a:r>
              <a:rPr lang="en-US" sz="2800" dirty="0">
                <a:solidFill>
                  <a:schemeClr val="accent2"/>
                </a:solidFill>
              </a:rPr>
              <a:t>Biological measures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009900"/>
                </a:solidFill>
              </a:rPr>
              <a:t>Conservation</a:t>
            </a:r>
            <a:r>
              <a:rPr lang="en-US" sz="2000" dirty="0"/>
              <a:t> of the existing parasites and predators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009900"/>
                </a:solidFill>
              </a:rPr>
              <a:t>Augmentation</a:t>
            </a:r>
            <a:r>
              <a:rPr lang="en-US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		Release of parasites – 50,000/ha</a:t>
            </a:r>
          </a:p>
          <a:p>
            <a:pPr>
              <a:spcBef>
                <a:spcPct val="50000"/>
              </a:spcBef>
            </a:pPr>
            <a:endParaRPr lang="en-US" sz="2000" dirty="0"/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dirty="0">
                <a:solidFill>
                  <a:srgbClr val="FF3300"/>
                </a:solidFill>
              </a:rPr>
              <a:t>Use of plant products</a:t>
            </a:r>
          </a:p>
          <a:p>
            <a:pPr lvl="4">
              <a:spcBef>
                <a:spcPct val="50000"/>
              </a:spcBef>
            </a:pPr>
            <a:r>
              <a:rPr lang="en-US" sz="2000" dirty="0" err="1"/>
              <a:t>Neem</a:t>
            </a:r>
            <a:r>
              <a:rPr lang="en-US" sz="2000" dirty="0"/>
              <a:t> oil 2%, </a:t>
            </a:r>
            <a:r>
              <a:rPr lang="en-US" sz="2000" dirty="0" err="1"/>
              <a:t>NeemAzal</a:t>
            </a:r>
            <a:r>
              <a:rPr lang="en-US" sz="2000" dirty="0"/>
              <a:t> 0.004%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57607" y="838200"/>
            <a:ext cx="6828786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228600" y="304800"/>
          <a:ext cx="86106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8674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Arthropod community in untreated rice field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Percentage population of pests, predators, parasitoids and neutrals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4800" y="1295400"/>
          <a:ext cx="86106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2700" dirty="0" smtClean="0"/>
              <a:t>Effect of insecticides on total population of pests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228600" y="685800"/>
          <a:ext cx="8763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/>
        </p:nvGraphicFramePr>
        <p:xfrm>
          <a:off x="228600" y="228600"/>
          <a:ext cx="25908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2971800" y="1524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6096000" y="1524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228600" y="2133600"/>
          <a:ext cx="2590800" cy="184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3048000" y="2133600"/>
          <a:ext cx="2590800" cy="184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6172200" y="2133600"/>
          <a:ext cx="2743200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304800" y="4343400"/>
          <a:ext cx="2514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Chart 14"/>
          <p:cNvGraphicFramePr/>
          <p:nvPr/>
        </p:nvGraphicFramePr>
        <p:xfrm>
          <a:off x="3048000" y="4343400"/>
          <a:ext cx="2819400" cy="184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6324600" y="4343400"/>
          <a:ext cx="26670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4" name="Title 1"/>
          <p:cNvSpPr txBox="1">
            <a:spLocks/>
          </p:cNvSpPr>
          <p:nvPr/>
        </p:nvSpPr>
        <p:spPr>
          <a:xfrm>
            <a:off x="685800" y="6172200"/>
            <a:ext cx="16764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Pest   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2209800" y="6096000"/>
            <a:ext cx="2057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Predators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191000" y="6172200"/>
            <a:ext cx="2057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Parasitoids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324600" y="6172200"/>
            <a:ext cx="16764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Neutrals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15240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Times New Roman" pitchFamily="18" charset="0"/>
              </a:rPr>
              <a:t>Prior concepts of trophic (feeding or energy flow) relationships in rice ecosystem</a:t>
            </a:r>
          </a:p>
          <a:p>
            <a:pPr algn="ctr"/>
            <a:r>
              <a:rPr lang="en-US" sz="66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Times New Roman" pitchFamily="18" charset="0"/>
              </a:rPr>
              <a:t> </a:t>
            </a:r>
          </a:p>
          <a:p>
            <a:pPr algn="ctr"/>
            <a:endParaRPr lang="en-US" sz="6600" b="1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85800" y="2057400"/>
            <a:ext cx="2514600" cy="57943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PESTS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85800" y="3429000"/>
            <a:ext cx="2514600" cy="10668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RICE  PLANT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5410200" y="3429000"/>
            <a:ext cx="2819400" cy="10668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POTENTIAL PESTS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5410200" y="1828800"/>
            <a:ext cx="2819400" cy="10668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NATURAL  ENEMIES</a:t>
            </a: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410200" y="5029200"/>
            <a:ext cx="2819400" cy="57943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RICE  PLANT</a:t>
            </a:r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 flipV="1">
            <a:off x="1905000" y="2590800"/>
            <a:ext cx="0" cy="91440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6781800" y="2819400"/>
            <a:ext cx="0" cy="60960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6781800" y="4419600"/>
            <a:ext cx="0" cy="68580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800600" y="5943600"/>
            <a:ext cx="396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Times New Roman" pitchFamily="18" charset="0"/>
              </a:rPr>
              <a:t>Traditional IPM concept</a:t>
            </a: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228600" y="4953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Times New Roman" pitchFamily="18" charset="0"/>
              </a:rPr>
              <a:t>Pre-IPM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610600" cy="1143000"/>
          </a:xfrm>
          <a:noFill/>
          <a:ln/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latin typeface="Arial" charset="0"/>
                <a:cs typeface="Times New Roman" pitchFamily="18" charset="0"/>
              </a:rPr>
              <a:t>Rice has three separate pathways for energy supporting natural enemies</a:t>
            </a:r>
            <a:endParaRPr lang="en-US" sz="3600" dirty="0">
              <a:cs typeface="Times New Roman" pitchFamily="18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048000" y="1676400"/>
            <a:ext cx="2362200" cy="646331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NATURAL  ENEMIES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895600" y="3657600"/>
            <a:ext cx="2743200" cy="36933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DETRITIVORES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3276600" y="5638800"/>
            <a:ext cx="2286000" cy="646331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ORGANIC  MATTER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228600" y="2667000"/>
            <a:ext cx="2590800" cy="36933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HERBIVORES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228600" y="4648200"/>
            <a:ext cx="2438400" cy="36933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RICE  PLANT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5791200" y="2743200"/>
            <a:ext cx="3124200" cy="36933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FILTER-FEEDERS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5791200" y="4419600"/>
            <a:ext cx="3124200" cy="36933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MICRO-ORGANISM CYCLE</a:t>
            </a:r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609600" y="5715000"/>
            <a:ext cx="1676400" cy="838200"/>
          </a:xfrm>
          <a:prstGeom prst="ellipse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685800" y="5715000"/>
            <a:ext cx="152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Times New Roman" pitchFamily="18" charset="0"/>
              </a:rPr>
              <a:t>Sunlight</a:t>
            </a:r>
            <a:endParaRPr lang="en-US">
              <a:cs typeface="Times New Roman" pitchFamily="18" charset="0"/>
            </a:endParaRPr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flipV="1">
            <a:off x="1371600" y="2057400"/>
            <a:ext cx="1676400" cy="6096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5410200" y="1981200"/>
            <a:ext cx="1905000" cy="7620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1447800" y="3124200"/>
            <a:ext cx="0" cy="15240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>
            <a:off x="7391400" y="3200400"/>
            <a:ext cx="0" cy="1219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>
            <a:off x="1524000" y="5029200"/>
            <a:ext cx="1752600" cy="1066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 flipV="1">
            <a:off x="5562600" y="5257800"/>
            <a:ext cx="1828800" cy="838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V="1">
            <a:off x="1447800" y="5029200"/>
            <a:ext cx="0" cy="685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>
            <a:off x="4267200" y="2438400"/>
            <a:ext cx="0" cy="1219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4267200" y="4114800"/>
            <a:ext cx="0" cy="1600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76200" y="685800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Functional group relationships among the major elements in the rice community</a:t>
            </a:r>
          </a:p>
          <a:p>
            <a:pPr algn="ctr"/>
            <a:r>
              <a:rPr lang="en-US" sz="4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04800" y="1219200"/>
            <a:ext cx="2362200" cy="4572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HERBIVORES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4419600" y="1219200"/>
            <a:ext cx="3505200" cy="457200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HYPER  PARASITOIDS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2057400" y="2133600"/>
            <a:ext cx="2362200" cy="457200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PREDATORS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5257800" y="2057400"/>
            <a:ext cx="2362200" cy="457200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PARASITOIDS</a:t>
            </a:r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6477000" y="1676400"/>
            <a:ext cx="0" cy="38100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2667000" y="1447800"/>
            <a:ext cx="2590800" cy="838200"/>
          </a:xfrm>
          <a:prstGeom prst="line">
            <a:avLst/>
          </a:prstGeom>
          <a:noFill/>
          <a:ln w="76200">
            <a:solidFill>
              <a:srgbClr val="9933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1828800" y="1676400"/>
            <a:ext cx="381000" cy="457200"/>
          </a:xfrm>
          <a:prstGeom prst="line">
            <a:avLst/>
          </a:prstGeom>
          <a:noFill/>
          <a:ln w="76200">
            <a:solidFill>
              <a:srgbClr val="9933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609600" y="3048000"/>
            <a:ext cx="3048000" cy="701675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DETRITIVORES (Adult Diptera, Coleoptera)</a:t>
            </a: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5562600" y="2895600"/>
            <a:ext cx="3352800" cy="7016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FILTER-FEEDERS (Adult Chironomidae, Culicidae)</a:t>
            </a:r>
          </a:p>
        </p:txBody>
      </p: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2743200" y="3886200"/>
            <a:ext cx="3429000" cy="701675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DETRITIVORES (Surface- Dwelling Collembola)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H="1">
            <a:off x="3657600" y="2438400"/>
            <a:ext cx="2209800" cy="99060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 flipH="1">
            <a:off x="2667000" y="2514600"/>
            <a:ext cx="76200" cy="60960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3429000" y="2438400"/>
            <a:ext cx="609600" cy="144780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 flipH="1" flipV="1">
            <a:off x="4114800" y="2590800"/>
            <a:ext cx="1447800" cy="8382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 flipV="1">
            <a:off x="6172200" y="2438400"/>
            <a:ext cx="152400" cy="4572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 rot="-5400000">
            <a:off x="-952500" y="3541713"/>
            <a:ext cx="2362200" cy="4572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RICE  PLANT</a:t>
            </a:r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V="1">
            <a:off x="228600" y="1524000"/>
            <a:ext cx="762000" cy="1066800"/>
          </a:xfrm>
          <a:prstGeom prst="line">
            <a:avLst/>
          </a:prstGeom>
          <a:noFill/>
          <a:ln w="76200">
            <a:solidFill>
              <a:srgbClr val="9933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381000" y="5562600"/>
            <a:ext cx="2514600" cy="701675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DETRITIVORES (Aquatic Larvae)</a:t>
            </a:r>
          </a:p>
        </p:txBody>
      </p:sp>
      <p:sp>
        <p:nvSpPr>
          <p:cNvPr id="10262" name="Text Box 22"/>
          <p:cNvSpPr txBox="1">
            <a:spLocks noChangeArrowheads="1"/>
          </p:cNvSpPr>
          <p:nvPr/>
        </p:nvSpPr>
        <p:spPr bwMode="auto">
          <a:xfrm>
            <a:off x="3429000" y="5334000"/>
            <a:ext cx="2286000" cy="701675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AQUATIC PREDATORS</a:t>
            </a:r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6477000" y="4724400"/>
            <a:ext cx="2362200" cy="7016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FILTER FEEDERS (Larvae)</a:t>
            </a:r>
          </a:p>
        </p:txBody>
      </p:sp>
      <p:sp>
        <p:nvSpPr>
          <p:cNvPr id="10264" name="Text Box 24"/>
          <p:cNvSpPr txBox="1">
            <a:spLocks noChangeArrowheads="1"/>
          </p:cNvSpPr>
          <p:nvPr/>
        </p:nvSpPr>
        <p:spPr bwMode="auto">
          <a:xfrm>
            <a:off x="3352800" y="6324600"/>
            <a:ext cx="2819400" cy="396875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ORGANIC RESIDUE</a:t>
            </a:r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228600" y="4876800"/>
            <a:ext cx="0" cy="1676400"/>
          </a:xfrm>
          <a:prstGeom prst="line">
            <a:avLst/>
          </a:prstGeom>
          <a:noFill/>
          <a:ln w="76200">
            <a:solidFill>
              <a:srgbClr val="993366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6" name="Line 26"/>
          <p:cNvSpPr>
            <a:spLocks noChangeShapeType="1"/>
          </p:cNvSpPr>
          <p:nvPr/>
        </p:nvSpPr>
        <p:spPr bwMode="auto">
          <a:xfrm>
            <a:off x="228600" y="6553200"/>
            <a:ext cx="3124200" cy="0"/>
          </a:xfrm>
          <a:prstGeom prst="line">
            <a:avLst/>
          </a:prstGeom>
          <a:noFill/>
          <a:ln w="76200">
            <a:solidFill>
              <a:srgbClr val="9933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 flipV="1">
            <a:off x="1676400" y="3733800"/>
            <a:ext cx="0" cy="1828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>
            <a:off x="7467600" y="3581400"/>
            <a:ext cx="0" cy="1295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9" name="Line 29"/>
          <p:cNvSpPr>
            <a:spLocks noChangeShapeType="1"/>
          </p:cNvSpPr>
          <p:nvPr/>
        </p:nvSpPr>
        <p:spPr bwMode="auto">
          <a:xfrm flipV="1">
            <a:off x="5638800" y="5029200"/>
            <a:ext cx="838200" cy="76200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70" name="Line 30"/>
          <p:cNvSpPr>
            <a:spLocks noChangeShapeType="1"/>
          </p:cNvSpPr>
          <p:nvPr/>
        </p:nvSpPr>
        <p:spPr bwMode="auto">
          <a:xfrm flipV="1">
            <a:off x="2819400" y="5638800"/>
            <a:ext cx="685800" cy="7620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 flipH="1" flipV="1">
            <a:off x="2819400" y="5943600"/>
            <a:ext cx="609600" cy="45720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72" name="Text Box 32"/>
          <p:cNvSpPr txBox="1">
            <a:spLocks noChangeArrowheads="1"/>
          </p:cNvSpPr>
          <p:nvPr/>
        </p:nvSpPr>
        <p:spPr bwMode="auto">
          <a:xfrm>
            <a:off x="6858000" y="5943600"/>
            <a:ext cx="2286000" cy="8540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ZOOPLANKTON</a:t>
            </a:r>
          </a:p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BACTERIA</a:t>
            </a:r>
          </a:p>
        </p:txBody>
      </p:sp>
      <p:sp>
        <p:nvSpPr>
          <p:cNvPr id="10273" name="Line 33"/>
          <p:cNvSpPr>
            <a:spLocks noChangeShapeType="1"/>
          </p:cNvSpPr>
          <p:nvPr/>
        </p:nvSpPr>
        <p:spPr bwMode="auto">
          <a:xfrm flipH="1" flipV="1">
            <a:off x="8153400" y="5334000"/>
            <a:ext cx="6858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>
            <a:off x="6172200" y="6553200"/>
            <a:ext cx="6858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>
            <a:off x="7010400" y="63246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 flipV="1">
            <a:off x="8763000" y="6324600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>
            <a:off x="533400" y="4648200"/>
            <a:ext cx="861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>
            <a:off x="533400" y="4724400"/>
            <a:ext cx="861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507</Words>
  <Application>Microsoft Office PowerPoint</Application>
  <PresentationFormat>On-screen Show (4:3)</PresentationFormat>
  <Paragraphs>134</Paragraphs>
  <Slides>96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Slide 1</vt:lpstr>
      <vt:lpstr>Slide 2</vt:lpstr>
      <vt:lpstr>Slide 3</vt:lpstr>
      <vt:lpstr>Research results showed that cultivation of tolerant varieties, conservation of existing NEs together with mechanical and cultural control operations are the “best mix” for rice pest management. </vt:lpstr>
      <vt:lpstr>Slide 5</vt:lpstr>
      <vt:lpstr>Stem Borer</vt:lpstr>
      <vt:lpstr>Slide 7</vt:lpstr>
      <vt:lpstr>Slide 8</vt:lpstr>
      <vt:lpstr>Slide 9</vt:lpstr>
      <vt:lpstr>Slide 10</vt:lpstr>
      <vt:lpstr>Leaf Roller</vt:lpstr>
      <vt:lpstr>Slide 12</vt:lpstr>
      <vt:lpstr>Slide 13</vt:lpstr>
      <vt:lpstr>Rice Bug</vt:lpstr>
      <vt:lpstr>Rice Thrips </vt:lpstr>
      <vt:lpstr>Slide 16</vt:lpstr>
      <vt:lpstr>Slide 17</vt:lpstr>
      <vt:lpstr>Slide 18</vt:lpstr>
      <vt:lpstr>Gallfly </vt:lpstr>
      <vt:lpstr>Slide 20</vt:lpstr>
      <vt:lpstr>Slide 21</vt:lpstr>
      <vt:lpstr>Case worm</vt:lpstr>
      <vt:lpstr>Slide 23</vt:lpstr>
      <vt:lpstr>Brown Plant Hopper</vt:lpstr>
      <vt:lpstr>Slide 25</vt:lpstr>
      <vt:lpstr>Slide 26</vt:lpstr>
      <vt:lpstr>Slide 27</vt:lpstr>
      <vt:lpstr>Rice Hispa</vt:lpstr>
      <vt:lpstr>Slide 29</vt:lpstr>
      <vt:lpstr>Slide 30</vt:lpstr>
      <vt:lpstr>Green leaf Hopper</vt:lpstr>
      <vt:lpstr>Slide 32</vt:lpstr>
      <vt:lpstr>Climbing Cut Worm</vt:lpstr>
      <vt:lpstr>Slide 34</vt:lpstr>
      <vt:lpstr>Black Bug</vt:lpstr>
      <vt:lpstr>Slide 36</vt:lpstr>
      <vt:lpstr>Slide 37</vt:lpstr>
      <vt:lpstr>Slide 38</vt:lpstr>
      <vt:lpstr>Slide 39</vt:lpstr>
      <vt:lpstr>Slide 40</vt:lpstr>
      <vt:lpstr>Predators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Parasites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Diseases of Rice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      Varieties showing multiple tolerance  </vt:lpstr>
      <vt:lpstr>Slide 88</vt:lpstr>
      <vt:lpstr>Slide 89</vt:lpstr>
      <vt:lpstr>Arthropod community in untreated rice field</vt:lpstr>
      <vt:lpstr>Percentage population of pests, predators, parasitoids and neutrals </vt:lpstr>
      <vt:lpstr>Effect of insecticides on total population of pests </vt:lpstr>
      <vt:lpstr>Slide 93</vt:lpstr>
      <vt:lpstr>Slide 94</vt:lpstr>
      <vt:lpstr>Rice has three separate pathways for energy supporting natural enemies</vt:lpstr>
      <vt:lpstr>Slide 96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anoop</dc:creator>
  <cp:lastModifiedBy>user</cp:lastModifiedBy>
  <cp:revision>15</cp:revision>
  <dcterms:created xsi:type="dcterms:W3CDTF">2013-01-14T13:33:45Z</dcterms:created>
  <dcterms:modified xsi:type="dcterms:W3CDTF">2014-11-02T15:15:47Z</dcterms:modified>
</cp:coreProperties>
</file>